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Robo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3231BEB-85B9-45F1-A195-FD3137379858}">
  <a:tblStyle styleId="{53231BEB-85B9-45F1-A195-FD31373798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036bac6ef_0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036bac6ef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635b026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635b026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635b026a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635b026a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820aa12c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820aa12c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820aa12c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820aa12c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820aa12c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820aa12c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820aa12c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820aa12c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0ad6f0e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b0ad6f0e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0ad6f0e7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b0ad6f0e7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0ad6f0e7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0ad6f0e7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0ad6f0e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0ad6f0e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643fb7b7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643fb7b7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0ad6f0e74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b0ad6f0e74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0ad6f0e74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b0ad6f0e74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0ad6f0e7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0ad6f0e7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b0ad6f0e7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b0ad6f0e7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643fb7b72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643fb7b72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643fb7b72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643fb7b72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643fb7b72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643fb7b72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643fb7b72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b643fb7b72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b643fb7b72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b643fb7b72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0ad6f0e74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b0ad6f0e74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643fb7b7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643fb7b7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643fb7b72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b643fb7b72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643fb7b72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b643fb7b72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b643fb7b72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b643fb7b72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643fb7b72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b643fb7b72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6173a52a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b6173a52a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b643fb7b72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b643fb7b7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b76a69768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b76a69768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76a69768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b76a69768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b76a69768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b76a69768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b76a69768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b76a69768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0a9566e6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b0a9566e6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b76a6976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b76a6976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76a69768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76a69768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b643fb7b72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b643fb7b72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b76a69768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b76a69768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0a9566e6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0a9566e6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0a9566e6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0a9566e6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643fb7b72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b643fb7b72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0a9566e6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0a9566e6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820aa12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820aa12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drive.google.com/file/d/15-Tyc3ksrwfUCU8Ovj5AXubHBZ641New/view?usp=sharing" TargetMode="External"/><Relationship Id="rId4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de </a:t>
            </a:r>
            <a:r>
              <a:rPr lang="es"/>
              <a:t>Ingeniería</a:t>
            </a:r>
            <a:r>
              <a:rPr lang="es"/>
              <a:t> de Software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Equipo 10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666075" y="3345125"/>
            <a:ext cx="26124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Jimenez Gonzalez Diego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Perez </a:t>
            </a: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Garcia</a:t>
            </a: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Victor Kevin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Ramírez Enríquez Rosa María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Ramírez Salazar Omar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159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Nivel 0</a:t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00" y="693150"/>
            <a:ext cx="8113892" cy="40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Nivel 1</a:t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6600"/>
            <a:ext cx="8839198" cy="329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Especificación de procesos</a:t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Título: Iniciar sesión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Entradas:  nombreUsuario: data_in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contraseña: data_in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Salidas:  mensaje: data_out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       usuario: data_out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Proceso: el sistema buscará en la BD si el usuario existe, de no encontrarlo mostrará un mensaje para que el usuario se registre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Especificación de procesos</a:t>
            </a:r>
            <a:endParaRPr/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Título: Mostrar inventario actual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Entradas: filtro: data_in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Salidas: </a:t>
            </a:r>
            <a:r>
              <a:rPr lang="es"/>
              <a:t>Articulos </a:t>
            </a:r>
            <a:r>
              <a:rPr lang="es"/>
              <a:t>: data_out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Proceso: El sistema mostrará un </a:t>
            </a:r>
            <a:r>
              <a:rPr lang="es"/>
              <a:t>listado</a:t>
            </a:r>
            <a:r>
              <a:rPr lang="es"/>
              <a:t> de </a:t>
            </a:r>
            <a:r>
              <a:rPr lang="es"/>
              <a:t>artículos según el filtro que se haya seleccionado antes de la búsqueda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Especificación de procesos</a:t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Título: Modificar inventario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Entradas: tipoAccion: data_in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usuario: data_in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Salidas: mensaje: data_out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Proceso: El sistema comprobará el nivel de acceso del usuario y en caso de que pueda modificar el inventario le dará acceso, en caso contrario le mostrará un mensaje denegando el acceso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entidad-relación</a:t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08125"/>
            <a:ext cx="7917900" cy="29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de entradas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75" y="1055250"/>
            <a:ext cx="2351175" cy="27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0450" y="1099550"/>
            <a:ext cx="2566625" cy="17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de salidas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375" y="1531100"/>
            <a:ext cx="4098175" cy="15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311700" y="188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de interfaz de usuario</a:t>
            </a:r>
            <a:endParaRPr/>
          </a:p>
        </p:txBody>
      </p:sp>
      <p:sp>
        <p:nvSpPr>
          <p:cNvPr id="197" name="Google Shape;197;p30"/>
          <p:cNvSpPr/>
          <p:nvPr/>
        </p:nvSpPr>
        <p:spPr>
          <a:xfrm>
            <a:off x="354200" y="874425"/>
            <a:ext cx="7955100" cy="3387300"/>
          </a:xfrm>
          <a:prstGeom prst="frame">
            <a:avLst>
              <a:gd fmla="val 12500" name="adj1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0"/>
          <p:cNvSpPr/>
          <p:nvPr/>
        </p:nvSpPr>
        <p:spPr>
          <a:xfrm>
            <a:off x="1830125" y="1416875"/>
            <a:ext cx="922425" cy="154975"/>
          </a:xfrm>
          <a:prstGeom prst="flowChartProcess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Inicio</a:t>
            </a:r>
            <a:endParaRPr/>
          </a:p>
        </p:txBody>
      </p:sp>
      <p:sp>
        <p:nvSpPr>
          <p:cNvPr id="199" name="Google Shape;199;p30"/>
          <p:cNvSpPr/>
          <p:nvPr/>
        </p:nvSpPr>
        <p:spPr>
          <a:xfrm>
            <a:off x="2752550" y="1416875"/>
            <a:ext cx="1180700" cy="154975"/>
          </a:xfrm>
          <a:prstGeom prst="flowChartProcess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Búsqueda</a:t>
            </a:r>
            <a:endParaRPr/>
          </a:p>
        </p:txBody>
      </p:sp>
      <p:sp>
        <p:nvSpPr>
          <p:cNvPr id="200" name="Google Shape;200;p30"/>
          <p:cNvSpPr/>
          <p:nvPr/>
        </p:nvSpPr>
        <p:spPr>
          <a:xfrm>
            <a:off x="4855675" y="1416875"/>
            <a:ext cx="1180700" cy="154975"/>
          </a:xfrm>
          <a:prstGeom prst="flowChartProcess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 cuenta</a:t>
            </a:r>
            <a:endParaRPr/>
          </a:p>
        </p:txBody>
      </p:sp>
      <p:sp>
        <p:nvSpPr>
          <p:cNvPr id="201" name="Google Shape;201;p30"/>
          <p:cNvSpPr/>
          <p:nvPr/>
        </p:nvSpPr>
        <p:spPr>
          <a:xfrm>
            <a:off x="6036363" y="1416875"/>
            <a:ext cx="922425" cy="154975"/>
          </a:xfrm>
          <a:prstGeom prst="flowChartProcess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Salir</a:t>
            </a:r>
            <a:endParaRPr/>
          </a:p>
        </p:txBody>
      </p:sp>
      <p:sp>
        <p:nvSpPr>
          <p:cNvPr id="202" name="Google Shape;202;p30"/>
          <p:cNvSpPr/>
          <p:nvPr/>
        </p:nvSpPr>
        <p:spPr>
          <a:xfrm>
            <a:off x="1239650" y="1852250"/>
            <a:ext cx="1549800" cy="3579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Nombre_artículo</a:t>
            </a:r>
            <a:endParaRPr/>
          </a:p>
        </p:txBody>
      </p:sp>
      <p:sp>
        <p:nvSpPr>
          <p:cNvPr id="203" name="Google Shape;203;p30"/>
          <p:cNvSpPr/>
          <p:nvPr/>
        </p:nvSpPr>
        <p:spPr>
          <a:xfrm>
            <a:off x="1151100" y="2757225"/>
            <a:ext cx="1889400" cy="3579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</a:t>
            </a:r>
            <a:r>
              <a:rPr lang="es"/>
              <a:t>_artículo</a:t>
            </a:r>
            <a:endParaRPr/>
          </a:p>
        </p:txBody>
      </p:sp>
      <p:sp>
        <p:nvSpPr>
          <p:cNvPr id="204" name="Google Shape;204;p30"/>
          <p:cNvSpPr/>
          <p:nvPr/>
        </p:nvSpPr>
        <p:spPr>
          <a:xfrm>
            <a:off x="3652850" y="2114325"/>
            <a:ext cx="2302500" cy="9075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Imagen_artículo</a:t>
            </a:r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3933238" y="1416875"/>
            <a:ext cx="922425" cy="154975"/>
          </a:xfrm>
          <a:prstGeom prst="flowChartProcess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Contacto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2088400" y="3564300"/>
            <a:ext cx="4678560" cy="191862"/>
          </a:xfrm>
          <a:prstGeom prst="flowChartTerminator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información_equipo_proyecto</a:t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7654116">
            <a:off x="2777144" y="1670511"/>
            <a:ext cx="369027" cy="24367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/>
          <p:nvPr/>
        </p:nvSpPr>
        <p:spPr>
          <a:xfrm rot="5402795">
            <a:off x="1859586" y="2405665"/>
            <a:ext cx="369000" cy="24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0"/>
          <p:cNvSpPr/>
          <p:nvPr/>
        </p:nvSpPr>
        <p:spPr>
          <a:xfrm>
            <a:off x="1401994" y="1372554"/>
            <a:ext cx="369000" cy="24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0"/>
          <p:cNvSpPr/>
          <p:nvPr/>
        </p:nvSpPr>
        <p:spPr>
          <a:xfrm rot="-128611">
            <a:off x="7029193" y="1372566"/>
            <a:ext cx="368958" cy="2434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idx="4294967295"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Jerárquico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1"/>
          <p:cNvSpPr/>
          <p:nvPr/>
        </p:nvSpPr>
        <p:spPr>
          <a:xfrm>
            <a:off x="3075022" y="1020525"/>
            <a:ext cx="1842900" cy="64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Sistema Inventario</a:t>
            </a:r>
            <a:endParaRPr/>
          </a:p>
        </p:txBody>
      </p:sp>
      <p:sp>
        <p:nvSpPr>
          <p:cNvPr id="217" name="Google Shape;217;p31"/>
          <p:cNvSpPr/>
          <p:nvPr/>
        </p:nvSpPr>
        <p:spPr>
          <a:xfrm>
            <a:off x="2864222" y="2124080"/>
            <a:ext cx="1842900" cy="64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Mostrar inventario Actual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7548000" y="3227634"/>
            <a:ext cx="1337100" cy="64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Modificar elemento inventario</a:t>
            </a:r>
            <a:endParaRPr/>
          </a:p>
        </p:txBody>
      </p:sp>
      <p:sp>
        <p:nvSpPr>
          <p:cNvPr id="219" name="Google Shape;219;p31"/>
          <p:cNvSpPr/>
          <p:nvPr/>
        </p:nvSpPr>
        <p:spPr>
          <a:xfrm>
            <a:off x="6033411" y="3227634"/>
            <a:ext cx="1191900" cy="64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Eliminar elemento inventario</a:t>
            </a:r>
            <a:endParaRPr/>
          </a:p>
        </p:txBody>
      </p:sp>
      <p:sp>
        <p:nvSpPr>
          <p:cNvPr id="220" name="Google Shape;220;p31"/>
          <p:cNvSpPr/>
          <p:nvPr/>
        </p:nvSpPr>
        <p:spPr>
          <a:xfrm>
            <a:off x="4518821" y="3227634"/>
            <a:ext cx="1138800" cy="64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Añadir elemento inventario</a:t>
            </a:r>
            <a:endParaRPr/>
          </a:p>
        </p:txBody>
      </p:sp>
      <p:sp>
        <p:nvSpPr>
          <p:cNvPr id="221" name="Google Shape;221;p31"/>
          <p:cNvSpPr/>
          <p:nvPr/>
        </p:nvSpPr>
        <p:spPr>
          <a:xfrm>
            <a:off x="258900" y="2124080"/>
            <a:ext cx="1842900" cy="64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Iniciar sesión</a:t>
            </a:r>
            <a:endParaRPr/>
          </a:p>
        </p:txBody>
      </p:sp>
      <p:sp>
        <p:nvSpPr>
          <p:cNvPr id="222" name="Google Shape;222;p31"/>
          <p:cNvSpPr/>
          <p:nvPr/>
        </p:nvSpPr>
        <p:spPr>
          <a:xfrm>
            <a:off x="5532870" y="2124080"/>
            <a:ext cx="1842900" cy="64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Modificar inventario</a:t>
            </a:r>
            <a:endParaRPr/>
          </a:p>
        </p:txBody>
      </p:sp>
      <p:cxnSp>
        <p:nvCxnSpPr>
          <p:cNvPr id="223" name="Google Shape;223;p31"/>
          <p:cNvCxnSpPr>
            <a:stCxn id="216" idx="2"/>
            <a:endCxn id="221" idx="0"/>
          </p:cNvCxnSpPr>
          <p:nvPr/>
        </p:nvCxnSpPr>
        <p:spPr>
          <a:xfrm flipH="1">
            <a:off x="1180372" y="1663425"/>
            <a:ext cx="2816100" cy="4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31"/>
          <p:cNvCxnSpPr>
            <a:stCxn id="216" idx="2"/>
            <a:endCxn id="217" idx="0"/>
          </p:cNvCxnSpPr>
          <p:nvPr/>
        </p:nvCxnSpPr>
        <p:spPr>
          <a:xfrm flipH="1">
            <a:off x="3785572" y="1663425"/>
            <a:ext cx="210900" cy="4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31"/>
          <p:cNvCxnSpPr>
            <a:stCxn id="216" idx="2"/>
            <a:endCxn id="222" idx="0"/>
          </p:cNvCxnSpPr>
          <p:nvPr/>
        </p:nvCxnSpPr>
        <p:spPr>
          <a:xfrm>
            <a:off x="3996472" y="1663425"/>
            <a:ext cx="2457900" cy="4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1"/>
          <p:cNvCxnSpPr>
            <a:stCxn id="222" idx="2"/>
            <a:endCxn id="220" idx="0"/>
          </p:cNvCxnSpPr>
          <p:nvPr/>
        </p:nvCxnSpPr>
        <p:spPr>
          <a:xfrm flipH="1">
            <a:off x="5088120" y="2766980"/>
            <a:ext cx="1366200" cy="4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1"/>
          <p:cNvCxnSpPr>
            <a:stCxn id="222" idx="2"/>
            <a:endCxn id="219" idx="0"/>
          </p:cNvCxnSpPr>
          <p:nvPr/>
        </p:nvCxnSpPr>
        <p:spPr>
          <a:xfrm>
            <a:off x="6454320" y="2766980"/>
            <a:ext cx="174900" cy="4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1"/>
          <p:cNvCxnSpPr>
            <a:stCxn id="222" idx="2"/>
            <a:endCxn id="218" idx="0"/>
          </p:cNvCxnSpPr>
          <p:nvPr/>
        </p:nvCxnSpPr>
        <p:spPr>
          <a:xfrm>
            <a:off x="6454320" y="2766980"/>
            <a:ext cx="1762200" cy="4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31"/>
          <p:cNvSpPr/>
          <p:nvPr/>
        </p:nvSpPr>
        <p:spPr>
          <a:xfrm>
            <a:off x="2804586" y="3227634"/>
            <a:ext cx="1191900" cy="64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Filtrar inventario</a:t>
            </a:r>
            <a:endParaRPr/>
          </a:p>
        </p:txBody>
      </p:sp>
      <p:cxnSp>
        <p:nvCxnSpPr>
          <p:cNvPr id="230" name="Google Shape;230;p31"/>
          <p:cNvCxnSpPr>
            <a:stCxn id="217" idx="2"/>
            <a:endCxn id="229" idx="0"/>
          </p:cNvCxnSpPr>
          <p:nvPr/>
        </p:nvCxnSpPr>
        <p:spPr>
          <a:xfrm flipH="1">
            <a:off x="3400472" y="2766980"/>
            <a:ext cx="385200" cy="4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2329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Enunciado del Negocio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700" y="9022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Tomamos la decisión de crear el software con base a las necesidades de una empresa que necesita administrar su inventario de productos.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525" y="1856821"/>
            <a:ext cx="5888342" cy="23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150" y="1747125"/>
            <a:ext cx="2453800" cy="24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Especificación de </a:t>
            </a:r>
            <a:r>
              <a:rPr lang="es"/>
              <a:t>módulos</a:t>
            </a:r>
            <a:endParaRPr/>
          </a:p>
        </p:txBody>
      </p:sp>
      <p:graphicFrame>
        <p:nvGraphicFramePr>
          <p:cNvPr id="236" name="Google Shape;236;p32"/>
          <p:cNvGraphicFramePr/>
          <p:nvPr/>
        </p:nvGraphicFramePr>
        <p:xfrm>
          <a:off x="353050" y="94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{53231BEB-85B9-45F1-A195-FD3137379858}</a:tableStyleId>
              </a:tblPr>
              <a:tblGrid>
                <a:gridCol w="1809750"/>
                <a:gridCol w="2053975"/>
                <a:gridCol w="2549800"/>
                <a:gridCol w="1802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Módulo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Entradas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Proceso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Salidas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Iniciar sesión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nombreUsuario, contraseña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El sistema </a:t>
                      </a:r>
                      <a:r>
                        <a:rPr lang="es"/>
                        <a:t>validará</a:t>
                      </a:r>
                      <a:r>
                        <a:rPr lang="es"/>
                        <a:t> los datos introducidos para consultar si el usuario existe en la base de datos.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mensaje, Usuario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Mostrar inventario Actual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n, filtro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Se </a:t>
                      </a:r>
                      <a:r>
                        <a:rPr lang="es"/>
                        <a:t>mostrará</a:t>
                      </a:r>
                      <a:r>
                        <a:rPr lang="es"/>
                        <a:t> una lista de a</a:t>
                      </a:r>
                      <a:r>
                        <a:rPr lang="es"/>
                        <a:t>rtículos</a:t>
                      </a:r>
                      <a:r>
                        <a:rPr lang="es"/>
                        <a:t> con el filtro defecto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Articulos[n]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Filtrar inventario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filtro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Cambiará</a:t>
                      </a:r>
                      <a:r>
                        <a:rPr lang="es"/>
                        <a:t> el filtro de la </a:t>
                      </a:r>
                      <a:r>
                        <a:rPr lang="es"/>
                        <a:t>lista</a:t>
                      </a:r>
                      <a:r>
                        <a:rPr lang="es"/>
                        <a:t> de </a:t>
                      </a:r>
                      <a:r>
                        <a:rPr lang="es"/>
                        <a:t>artículos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Especificación de procesos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2" name="Google Shape;242;p33"/>
          <p:cNvGraphicFramePr/>
          <p:nvPr/>
        </p:nvGraphicFramePr>
        <p:xfrm>
          <a:off x="304725" y="75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{53231BEB-85B9-45F1-A195-FD3137379858}</a:tableStyleId>
              </a:tblPr>
              <a:tblGrid>
                <a:gridCol w="1809750"/>
                <a:gridCol w="2053975"/>
                <a:gridCol w="2549800"/>
                <a:gridCol w="1802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Módulo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Entradas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Proceso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Salidas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Modificar inventario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tipoAccion,Usuario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Comprobará el nivel de acceso del usuario activo y le concederá el paso a las distintas modificaciones posibles disponibles.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mensaje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Añadir elemento inventario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Añadirá un artículo al inventario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Articulo, mensaje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Eliminar elemento inventario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Articulo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Eliminará un artículo del inventario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mensaje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Modificar elemento inventario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Articulo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Modificara un artículo del inventario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Articulo, mensaje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Diccionario de datos</a:t>
            </a:r>
            <a:endParaRPr/>
          </a:p>
        </p:txBody>
      </p:sp>
      <p:sp>
        <p:nvSpPr>
          <p:cNvPr id="248" name="Google Shape;248;p34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200"/>
              <a:t> </a:t>
            </a:r>
            <a:endParaRPr b="1" sz="1200"/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00" y="866825"/>
            <a:ext cx="7718426" cy="293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Diccionario</a:t>
            </a:r>
            <a:r>
              <a:rPr lang="es"/>
              <a:t> de datos</a:t>
            </a:r>
            <a:endParaRPr/>
          </a:p>
        </p:txBody>
      </p:sp>
      <p:pic>
        <p:nvPicPr>
          <p:cNvPr id="255" name="Google Shape;2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50" y="740100"/>
            <a:ext cx="7572751" cy="33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Diccionario de datos</a:t>
            </a:r>
            <a:endParaRPr/>
          </a:p>
        </p:txBody>
      </p:sp>
      <p:pic>
        <p:nvPicPr>
          <p:cNvPr id="261" name="Google Shape;2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1975"/>
            <a:ext cx="8839201" cy="3120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Diccionario de datos</a:t>
            </a:r>
            <a:endParaRPr/>
          </a:p>
        </p:txBody>
      </p:sp>
      <p:pic>
        <p:nvPicPr>
          <p:cNvPr id="267" name="Google Shape;2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2" y="1094050"/>
            <a:ext cx="8616024" cy="25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Diccionario de datos</a:t>
            </a:r>
            <a:endParaRPr/>
          </a:p>
        </p:txBody>
      </p:sp>
      <p:pic>
        <p:nvPicPr>
          <p:cNvPr id="273" name="Google Shape;2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74" y="607800"/>
            <a:ext cx="7401725" cy="41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Diccionario de datos</a:t>
            </a:r>
            <a:endParaRPr/>
          </a:p>
        </p:txBody>
      </p:sp>
      <p:pic>
        <p:nvPicPr>
          <p:cNvPr id="279" name="Google Shape;2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850" y="723200"/>
            <a:ext cx="6741420" cy="423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Diccionario de datos</a:t>
            </a:r>
            <a:endParaRPr/>
          </a:p>
        </p:txBody>
      </p:sp>
      <p:pic>
        <p:nvPicPr>
          <p:cNvPr id="285" name="Google Shape;2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626" y="651250"/>
            <a:ext cx="6048574" cy="408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Diagramas UML</a:t>
            </a:r>
            <a:endParaRPr/>
          </a:p>
        </p:txBody>
      </p:sp>
      <p:pic>
        <p:nvPicPr>
          <p:cNvPr id="291" name="Google Shape;2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125" y="1182050"/>
            <a:ext cx="413385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00" y="547350"/>
            <a:ext cx="8906675" cy="44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311700" y="462425"/>
            <a:ext cx="8520600" cy="23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Contendrá una base de datos sobre el stock disponible, los datos que almacenaremos: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700"/>
              <a:t>- Información de usuarios (administradores y usuarios con accesos limitados).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700"/>
              <a:t>- Catálogo del stock que se esté manejando: identificador del producto, nombre del producto, descripción del producto, existencias, precio y lugar de almacenamiento.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700"/>
              <a:t>El problema que resuelve es como una simulación de un inventario de una empresa “X” para que al término se pueda lanzar la propuesta a una microempresa y generar un tipo de ganancia.</a:t>
            </a:r>
            <a:endParaRPr sz="2100"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725" y="3178025"/>
            <a:ext cx="3434299" cy="17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>
            <p:ph type="title"/>
          </p:nvPr>
        </p:nvSpPr>
        <p:spPr>
          <a:xfrm>
            <a:off x="311700" y="3067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 de pruebas</a:t>
            </a:r>
            <a:endParaRPr/>
          </a:p>
        </p:txBody>
      </p:sp>
      <p:sp>
        <p:nvSpPr>
          <p:cNvPr id="298" name="Google Shape;298;p42"/>
          <p:cNvSpPr txBox="1"/>
          <p:nvPr>
            <p:ph idx="1" type="body"/>
          </p:nvPr>
        </p:nvSpPr>
        <p:spPr>
          <a:xfrm>
            <a:off x="311700" y="9145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1.- Identificador de plan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TP-Local (Plan Local del Proceso de Pruebas)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TP-Doc.Requerimientos (Plan de verificación del Documento de Requerimientos)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TP-Doc.Análisis (Plan de verificación del Documento de Análisis)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TP-Implementación (Plan de verificación del plan de Implementación)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2.- Alcance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Prueba aleatoria sobre el rendimiento del sistema.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311700" y="557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 de pruebas</a:t>
            </a:r>
            <a:endParaRPr/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0" y="5086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3.- Ítems a probar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Configuración inicial, el plan se puede aplicar en cualquier momento.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4.- Estrategia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Se aplicará la estrategia caja negra de aleatoriedad tanto para generar casos de prueba, así como su ejecución.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5</a:t>
            </a:r>
            <a:r>
              <a:rPr lang="es"/>
              <a:t>.- Categorización de la configuración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plan será suspendido cuando se encuentre una falla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plan será repetido cuando se realice un cambio en este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plan será culminado cuando todo funcione correctamente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Todos los responsables participan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>
            <p:ph type="title"/>
          </p:nvPr>
        </p:nvSpPr>
        <p:spPr>
          <a:xfrm>
            <a:off x="311700" y="1886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 de pruebas</a:t>
            </a:r>
            <a:endParaRPr/>
          </a:p>
        </p:txBody>
      </p:sp>
      <p:sp>
        <p:nvSpPr>
          <p:cNvPr id="310" name="Google Shape;310;p44"/>
          <p:cNvSpPr txBox="1"/>
          <p:nvPr>
            <p:ph idx="1" type="body"/>
          </p:nvPr>
        </p:nvSpPr>
        <p:spPr>
          <a:xfrm>
            <a:off x="311700" y="72262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6.- Tangibles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Se entregarán los siguientes documentos: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Especificación de pruebas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Bitácora de pruebas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7</a:t>
            </a:r>
            <a:r>
              <a:rPr lang="es"/>
              <a:t>.- Procedimientos especiales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Verificación de los documentos previos a las pruebas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Habilidad necesaria: capacitación para usar el programa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8.- Recursos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Requerimientos mínimos: Win x64/x86, Java y </a:t>
            </a:r>
            <a:r>
              <a:rPr lang="es"/>
              <a:t>Postgresql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275" y="516025"/>
            <a:ext cx="2221822" cy="25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>
            <p:ph type="title"/>
          </p:nvPr>
        </p:nvSpPr>
        <p:spPr>
          <a:xfrm>
            <a:off x="311700" y="3067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 de pruebas</a:t>
            </a:r>
            <a:endParaRPr/>
          </a:p>
        </p:txBody>
      </p:sp>
      <p:sp>
        <p:nvSpPr>
          <p:cNvPr id="317" name="Google Shape;317;p45"/>
          <p:cNvSpPr txBox="1"/>
          <p:nvPr>
            <p:ph idx="1" type="body"/>
          </p:nvPr>
        </p:nvSpPr>
        <p:spPr>
          <a:xfrm>
            <a:off x="311700" y="9145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9.- Calendario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Semana 1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Capacitación a usuarios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Realización de pruebas y detección de errores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Semana 2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Corrección de errores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Pruebas finales con los usuarios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675" y="1106375"/>
            <a:ext cx="2936074" cy="19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311700" y="2993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 de pruebas</a:t>
            </a:r>
            <a:endParaRPr/>
          </a:p>
        </p:txBody>
      </p:sp>
      <p:sp>
        <p:nvSpPr>
          <p:cNvPr id="324" name="Google Shape;324;p46"/>
          <p:cNvSpPr txBox="1"/>
          <p:nvPr>
            <p:ph idx="1" type="body"/>
          </p:nvPr>
        </p:nvSpPr>
        <p:spPr>
          <a:xfrm>
            <a:off x="311700" y="9568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10.- Manejo de riesgos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tiene que seguir bien el plan, para detectar cualquier tipo de fallo.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En caso de que no se hayan detectado errores hasta que se esté en la etapa de implementación, se vuelve a la fase de pruebas.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11.- Responsables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arenR"/>
            </a:pPr>
            <a:r>
              <a:rPr lang="es"/>
              <a:t>Jimenez Gonzalez Diego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s"/>
              <a:t>Pérez García Victor Kevin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s"/>
              <a:t>Ramírez Enríquez Rosa María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s"/>
              <a:t>Ramírez Salazar Omar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/>
          <p:nvPr>
            <p:ph type="title"/>
          </p:nvPr>
        </p:nvSpPr>
        <p:spPr>
          <a:xfrm>
            <a:off x="311700" y="358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Plan de implementación</a:t>
            </a:r>
            <a:endParaRPr sz="3500"/>
          </a:p>
        </p:txBody>
      </p:sp>
      <p:sp>
        <p:nvSpPr>
          <p:cNvPr id="330" name="Google Shape;330;p47"/>
          <p:cNvSpPr txBox="1"/>
          <p:nvPr>
            <p:ph idx="1" type="body"/>
          </p:nvPr>
        </p:nvSpPr>
        <p:spPr>
          <a:xfrm>
            <a:off x="341225" y="1089700"/>
            <a:ext cx="444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Pruebas integrales con usuarios.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Equipo de implementación entrenado.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Instalación esquemas de repositorios de datos.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Migración de datos cuidadosa.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Revisión del presupuesto.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Capacitación continua y personal informado. 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31" name="Google Shape;3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700" y="1036375"/>
            <a:ext cx="3655500" cy="284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Problemas en el desarrollo</a:t>
            </a:r>
            <a:endParaRPr/>
          </a:p>
        </p:txBody>
      </p:sp>
      <p:sp>
        <p:nvSpPr>
          <p:cNvPr id="337" name="Google Shape;337;p48"/>
          <p:cNvSpPr txBox="1"/>
          <p:nvPr>
            <p:ph idx="1" type="body"/>
          </p:nvPr>
        </p:nvSpPr>
        <p:spPr>
          <a:xfrm>
            <a:off x="814975" y="3256325"/>
            <a:ext cx="31443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1- Falta de capacitación del equipo en el Lenguaje de programación utilizado (Java) </a:t>
            </a:r>
            <a:endParaRPr/>
          </a:p>
        </p:txBody>
      </p:sp>
      <p:pic>
        <p:nvPicPr>
          <p:cNvPr id="338" name="Google Shape;3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50" y="1017800"/>
            <a:ext cx="3266350" cy="217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150" y="1017799"/>
            <a:ext cx="3820025" cy="23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8"/>
          <p:cNvSpPr txBox="1"/>
          <p:nvPr/>
        </p:nvSpPr>
        <p:spPr>
          <a:xfrm>
            <a:off x="4803075" y="3456125"/>
            <a:ext cx="3648600" cy="115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2- Falta de implementación de más 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módulos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al proyecto.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Soluciones</a:t>
            </a:r>
            <a:endParaRPr/>
          </a:p>
        </p:txBody>
      </p:sp>
      <p:sp>
        <p:nvSpPr>
          <p:cNvPr id="346" name="Google Shape;346;p49"/>
          <p:cNvSpPr txBox="1"/>
          <p:nvPr>
            <p:ph idx="1" type="body"/>
          </p:nvPr>
        </p:nvSpPr>
        <p:spPr>
          <a:xfrm>
            <a:off x="370025" y="3189700"/>
            <a:ext cx="3811500" cy="15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1- Mucho estudio, muchas pruebas, aprender de muchos fallos, no rendirse.</a:t>
            </a:r>
            <a:endParaRPr/>
          </a:p>
        </p:txBody>
      </p:sp>
      <p:pic>
        <p:nvPicPr>
          <p:cNvPr id="347" name="Google Shape;3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00" y="540250"/>
            <a:ext cx="3858802" cy="257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450" y="184200"/>
            <a:ext cx="4188525" cy="30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9"/>
          <p:cNvSpPr txBox="1"/>
          <p:nvPr/>
        </p:nvSpPr>
        <p:spPr>
          <a:xfrm>
            <a:off x="4773475" y="3112775"/>
            <a:ext cx="3648600" cy="115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2-  El programa fue creado para que sea escalable y que con cada versión mejore más e implemente las funcionalidades no completadas.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0"/>
          <p:cNvSpPr txBox="1"/>
          <p:nvPr/>
        </p:nvSpPr>
        <p:spPr>
          <a:xfrm>
            <a:off x="377450" y="1287725"/>
            <a:ext cx="4988100" cy="28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s" sz="1600">
                <a:latin typeface="Roboto"/>
                <a:ea typeface="Roboto"/>
                <a:cs typeface="Roboto"/>
                <a:sym typeface="Roboto"/>
              </a:rPr>
              <a:t>Se </a:t>
            </a:r>
            <a:r>
              <a:rPr lang="es" sz="1600">
                <a:latin typeface="Roboto"/>
                <a:ea typeface="Roboto"/>
                <a:cs typeface="Roboto"/>
                <a:sym typeface="Roboto"/>
              </a:rPr>
              <a:t>desarrolló</a:t>
            </a:r>
            <a:r>
              <a:rPr lang="es" sz="1600">
                <a:latin typeface="Roboto"/>
                <a:ea typeface="Roboto"/>
                <a:cs typeface="Roboto"/>
                <a:sym typeface="Roboto"/>
              </a:rPr>
              <a:t> en lenguaje de programación Java con el Java developer kit (JDK) 1.8.0 en el entorno de desarrollo (IDE) NetBeans 8.2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s" sz="1600">
                <a:latin typeface="Roboto"/>
                <a:ea typeface="Roboto"/>
                <a:cs typeface="Roboto"/>
                <a:sym typeface="Roboto"/>
              </a:rPr>
              <a:t>La sistema gestor de base de datos(SGBD) es PostgreSQL versión 12.5</a:t>
            </a:r>
            <a:br>
              <a:rPr lang="es" sz="1600">
                <a:latin typeface="Roboto"/>
                <a:ea typeface="Roboto"/>
                <a:cs typeface="Roboto"/>
                <a:sym typeface="Roboto"/>
              </a:rPr>
            </a:b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s" sz="1600">
                <a:latin typeface="Roboto"/>
                <a:ea typeface="Roboto"/>
                <a:cs typeface="Roboto"/>
                <a:sym typeface="Roboto"/>
              </a:rPr>
              <a:t>Se </a:t>
            </a:r>
            <a:r>
              <a:rPr lang="es" sz="1600">
                <a:latin typeface="Roboto"/>
                <a:ea typeface="Roboto"/>
                <a:cs typeface="Roboto"/>
                <a:sym typeface="Roboto"/>
              </a:rPr>
              <a:t>generó</a:t>
            </a:r>
            <a:r>
              <a:rPr lang="es" sz="1600">
                <a:latin typeface="Roboto"/>
                <a:ea typeface="Roboto"/>
                <a:cs typeface="Roboto"/>
                <a:sym typeface="Roboto"/>
              </a:rPr>
              <a:t> un SQL con datos iniciales, Se </a:t>
            </a:r>
            <a:r>
              <a:rPr lang="es" sz="1600">
                <a:latin typeface="Roboto"/>
                <a:ea typeface="Roboto"/>
                <a:cs typeface="Roboto"/>
                <a:sym typeface="Roboto"/>
              </a:rPr>
              <a:t>utilizó</a:t>
            </a:r>
            <a:r>
              <a:rPr lang="es" sz="1600">
                <a:latin typeface="Roboto"/>
                <a:ea typeface="Roboto"/>
                <a:cs typeface="Roboto"/>
                <a:sym typeface="Roboto"/>
              </a:rPr>
              <a:t> un driver externo para la conexión con el SGBD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6" name="Google Shape;3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150" y="88825"/>
            <a:ext cx="2331225" cy="2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2238" y="2571750"/>
            <a:ext cx="2378800" cy="21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2775" y="817972"/>
            <a:ext cx="2258773" cy="12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Requerimientos para utilizar el software</a:t>
            </a:r>
            <a:endParaRPr/>
          </a:p>
        </p:txBody>
      </p:sp>
      <p:sp>
        <p:nvSpPr>
          <p:cNvPr id="364" name="Google Shape;364;p51"/>
          <p:cNvSpPr txBox="1"/>
          <p:nvPr>
            <p:ph idx="1" type="body"/>
          </p:nvPr>
        </p:nvSpPr>
        <p:spPr>
          <a:xfrm>
            <a:off x="311700" y="1296475"/>
            <a:ext cx="4025100" cy="30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926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 operativo compatible con Java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926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 1.8 o superior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83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Conexión con un servidor con PostgreSQL 12.5 </a:t>
            </a:r>
            <a:endParaRPr sz="2600"/>
          </a:p>
        </p:txBody>
      </p:sp>
      <p:sp>
        <p:nvSpPr>
          <p:cNvPr id="365" name="Google Shape;365;p51"/>
          <p:cNvSpPr txBox="1"/>
          <p:nvPr/>
        </p:nvSpPr>
        <p:spPr>
          <a:xfrm>
            <a:off x="5543050" y="3419125"/>
            <a:ext cx="2767800" cy="14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026" rtl="0" algn="l">
              <a:spcBef>
                <a:spcPts val="946"/>
              </a:spcBef>
              <a:spcAft>
                <a:spcPts val="0"/>
              </a:spcAft>
              <a:buNone/>
            </a:pPr>
            <a:r>
              <a:rPr lang="es" sz="1200"/>
              <a:t>Descargar Java (última versión): </a:t>
            </a:r>
            <a:r>
              <a:rPr lang="es" sz="1200" u="sng">
                <a:solidFill>
                  <a:srgbClr val="0563C1"/>
                </a:solidFill>
              </a:rPr>
              <a:t>https://www.java.com/es/download/</a:t>
            </a:r>
            <a:r>
              <a:rPr lang="es" sz="1200">
                <a:solidFill>
                  <a:srgbClr val="0563C1"/>
                </a:solidFill>
              </a:rPr>
              <a:t> </a:t>
            </a:r>
            <a:endParaRPr sz="1200">
              <a:solidFill>
                <a:srgbClr val="0563C1"/>
              </a:solidFill>
            </a:endParaRPr>
          </a:p>
          <a:p>
            <a:pPr indent="0" lvl="0" marL="12026" rtl="0" algn="l">
              <a:spcBef>
                <a:spcPts val="882"/>
              </a:spcBef>
              <a:spcAft>
                <a:spcPts val="0"/>
              </a:spcAft>
              <a:buNone/>
            </a:pPr>
            <a:r>
              <a:rPr lang="es" sz="1200"/>
              <a:t>Descargar PostgreSQL 12.5 (base de datos):  </a:t>
            </a:r>
            <a:endParaRPr sz="1200"/>
          </a:p>
          <a:p>
            <a:pPr indent="0" lvl="0" marL="9588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rgbClr val="0563C1"/>
                </a:solidFill>
              </a:rPr>
              <a:t>https://www.postgresql.org/download/</a:t>
            </a:r>
            <a:r>
              <a:rPr lang="es" sz="1200">
                <a:solidFill>
                  <a:srgbClr val="0563C1"/>
                </a:solidFill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6" name="Google Shape;3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950" y="1092363"/>
            <a:ext cx="1702025" cy="17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800" y="970863"/>
            <a:ext cx="2033850" cy="2033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" name="Google Shape;368;p51"/>
          <p:cNvCxnSpPr>
            <a:stCxn id="367" idx="3"/>
            <a:endCxn id="366" idx="1"/>
          </p:cNvCxnSpPr>
          <p:nvPr/>
        </p:nvCxnSpPr>
        <p:spPr>
          <a:xfrm flipH="1" rot="10800000">
            <a:off x="6370650" y="1943388"/>
            <a:ext cx="830400" cy="444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2489500" y="181750"/>
            <a:ext cx="3448500" cy="10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/>
              <a:t>Objetivo</a:t>
            </a:r>
            <a:endParaRPr sz="4400"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169700" y="1372675"/>
            <a:ext cx="4498500" cy="28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C</a:t>
            </a:r>
            <a:r>
              <a:rPr lang="es" sz="2000"/>
              <a:t>rear un </a:t>
            </a:r>
            <a:r>
              <a:rPr lang="es" sz="2000"/>
              <a:t>software</a:t>
            </a:r>
            <a:r>
              <a:rPr lang="es" sz="2000"/>
              <a:t> que administre y mejore la forma de llevar el </a:t>
            </a:r>
            <a:r>
              <a:rPr lang="es" sz="2000"/>
              <a:t>inventario</a:t>
            </a:r>
            <a:r>
              <a:rPr lang="es" sz="2000"/>
              <a:t> de compra y venta de una empresa "X", teniendo la facilidad para el manejo de la empresa, sin dejar de lado la facilidad y comodidad de sus clientes.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925" y="1372675"/>
            <a:ext cx="3985600" cy="198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Instalación</a:t>
            </a:r>
            <a:endParaRPr/>
          </a:p>
        </p:txBody>
      </p:sp>
      <p:sp>
        <p:nvSpPr>
          <p:cNvPr id="374" name="Google Shape;374;p52"/>
          <p:cNvSpPr txBox="1"/>
          <p:nvPr>
            <p:ph idx="1" type="body"/>
          </p:nvPr>
        </p:nvSpPr>
        <p:spPr>
          <a:xfrm>
            <a:off x="311700" y="1229875"/>
            <a:ext cx="85206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Se </a:t>
            </a:r>
            <a:r>
              <a:rPr lang="es"/>
              <a:t>creó</a:t>
            </a:r>
            <a:r>
              <a:rPr lang="es"/>
              <a:t> un manual de instalación que enseña al usuario a instalar de manera local el SGBD, la base de datos y </a:t>
            </a:r>
            <a:r>
              <a:rPr lang="es"/>
              <a:t>cómo</a:t>
            </a:r>
            <a:r>
              <a:rPr lang="es"/>
              <a:t> configurar el programa para que conecte a la base de datos y así ya pueda ser utilizado. </a:t>
            </a:r>
            <a:endParaRPr/>
          </a:p>
        </p:txBody>
      </p:sp>
      <p:sp>
        <p:nvSpPr>
          <p:cNvPr id="375" name="Google Shape;375;p52"/>
          <p:cNvSpPr txBox="1"/>
          <p:nvPr/>
        </p:nvSpPr>
        <p:spPr>
          <a:xfrm>
            <a:off x="725250" y="2420050"/>
            <a:ext cx="72972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Manual: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https://drive.google.com/file/d/15-Tyc3ksrwfUCU8Ovj5AXubHBZ641New/view?usp=sharing</a:t>
            </a:r>
            <a:br>
              <a:rPr lang="es"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6" name="Google Shape;3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9900" y="3189625"/>
            <a:ext cx="2878875" cy="15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Programa funcionando</a:t>
            </a:r>
            <a:endParaRPr/>
          </a:p>
        </p:txBody>
      </p:sp>
      <p:pic>
        <p:nvPicPr>
          <p:cNvPr id="382" name="Google Shape;38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975" y="1017800"/>
            <a:ext cx="4556777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388" name="Google Shape;388;p54"/>
          <p:cNvSpPr txBox="1"/>
          <p:nvPr>
            <p:ph idx="1" type="body"/>
          </p:nvPr>
        </p:nvSpPr>
        <p:spPr>
          <a:xfrm>
            <a:off x="237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ingeniería del software es un medio necesario para tener más orden, visión y preparación en el desarrollo de un sistema </a:t>
            </a:r>
            <a:r>
              <a:rPr lang="es"/>
              <a:t>informático, los procesos que tiene cada técnica marcan un antes y después en el programa además de dejar una guía para otros programadores que lleguen a trabajar sobre el proyecto ya desarrollado.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Nuestro proyecto tuvo algunos baches pero a pesar de ello se llegaron a cumplir las metas mínimas establecidas (requerimientos de alto nivel) y en espera la implementación de más funciones así como posibles correcciones de errores.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5"/>
          <p:cNvSpPr/>
          <p:nvPr/>
        </p:nvSpPr>
        <p:spPr>
          <a:xfrm>
            <a:off x="7400" y="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563" y="0"/>
            <a:ext cx="6848475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1514600" y="425775"/>
            <a:ext cx="4106100" cy="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/>
              <a:t>Alcance</a:t>
            </a:r>
            <a:endParaRPr sz="4400"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311700" y="1593550"/>
            <a:ext cx="4260300" cy="28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Mejorar la </a:t>
            </a:r>
            <a:r>
              <a:rPr lang="es" sz="2200"/>
              <a:t>adquisición</a:t>
            </a:r>
            <a:r>
              <a:rPr lang="es" sz="2200"/>
              <a:t> de los productos ofrecidos  por la </a:t>
            </a:r>
            <a:r>
              <a:rPr lang="es" sz="2200"/>
              <a:t>empresa</a:t>
            </a:r>
            <a:r>
              <a:rPr lang="es" sz="2200"/>
              <a:t> "X", al grado de que se pueda lanzar como una propuesta para una microempresa y genere un tipo de </a:t>
            </a:r>
            <a:r>
              <a:rPr lang="es" sz="2200"/>
              <a:t>ganancia</a:t>
            </a:r>
            <a:r>
              <a:rPr lang="es" sz="2200"/>
              <a:t> en el mercado real</a:t>
            </a:r>
            <a:r>
              <a:rPr lang="es" sz="2000"/>
              <a:t> 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72425"/>
            <a:ext cx="4359751" cy="210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220650" y="424750"/>
            <a:ext cx="50370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/>
              <a:t>Situación</a:t>
            </a:r>
            <a:r>
              <a:rPr lang="es" sz="4400"/>
              <a:t> Actual</a:t>
            </a:r>
            <a:endParaRPr sz="4400"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345075" y="1471150"/>
            <a:ext cx="3948300" cy="29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E</a:t>
            </a:r>
            <a:r>
              <a:rPr lang="es" sz="1900"/>
              <a:t>n la historia se ha manejado varias formas o tipos de </a:t>
            </a:r>
            <a:r>
              <a:rPr lang="es" sz="1900"/>
              <a:t>software</a:t>
            </a:r>
            <a:r>
              <a:rPr lang="es" sz="1900"/>
              <a:t> para mejora las peticiones de las empresas, para agilizar o tener buenas experiencias en su forma de trabajo y desempeño, actualmente son varias empresas las que solicitan este apoyo. 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925" y="1348076"/>
            <a:ext cx="4698225" cy="244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491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/>
              <a:t>Requerimientos de Alto Nivel</a:t>
            </a:r>
            <a:endParaRPr sz="4400"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151400" y="1399650"/>
            <a:ext cx="4838400" cy="3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Entre los requerimientos de alto nivel se encuentran: </a:t>
            </a:r>
            <a:endParaRPr sz="1900"/>
          </a:p>
          <a:p>
            <a:pPr indent="-349250" lvl="0" marL="457200" rtl="0" algn="just"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Base de datos sobre el inventario y usuario actualizable.</a:t>
            </a:r>
            <a:endParaRPr sz="1900"/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Sistema de inicio de sesión de usuarios</a:t>
            </a:r>
            <a:endParaRPr sz="1900"/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Conexión de base de datos con el sistema.</a:t>
            </a:r>
            <a:endParaRPr sz="1900"/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900"/>
              <a:t> 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575" y="1325175"/>
            <a:ext cx="3834624" cy="215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410000"/>
            <a:ext cx="85206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/>
              <a:t>Requerimientos </a:t>
            </a:r>
            <a:r>
              <a:rPr lang="es" sz="4400"/>
              <a:t>Específicos</a:t>
            </a:r>
            <a:endParaRPr sz="4400"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173550" y="1229900"/>
            <a:ext cx="4838400" cy="3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E</a:t>
            </a:r>
            <a:r>
              <a:rPr lang="es" sz="1900"/>
              <a:t>ntre los requerimientos que </a:t>
            </a:r>
            <a:r>
              <a:rPr lang="es" sz="1900"/>
              <a:t>más</a:t>
            </a:r>
            <a:r>
              <a:rPr lang="es" sz="1900"/>
              <a:t> se solicitan son: </a:t>
            </a:r>
            <a:endParaRPr sz="1900"/>
          </a:p>
          <a:p>
            <a:pPr indent="-349250" lvl="0" marL="457200" rtl="0" algn="just"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Inicio de </a:t>
            </a:r>
            <a:r>
              <a:rPr lang="es" sz="1900"/>
              <a:t>sesión</a:t>
            </a:r>
            <a:r>
              <a:rPr lang="es" sz="1900"/>
              <a:t> para usuarios y personal.</a:t>
            </a:r>
            <a:endParaRPr sz="1900"/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Registro de usuarios (para almacenar en la base de datos).</a:t>
            </a:r>
            <a:endParaRPr sz="1900"/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Consulta de productos ( existentes).</a:t>
            </a:r>
            <a:endParaRPr sz="1900"/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800" y="1372650"/>
            <a:ext cx="3979800" cy="26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1957325" y="2697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de contexto</a:t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25" y="877575"/>
            <a:ext cx="7754017" cy="396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